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4" r:id="rId3"/>
    <p:sldId id="263" r:id="rId4"/>
    <p:sldId id="262" r:id="rId5"/>
    <p:sldId id="257" r:id="rId6"/>
    <p:sldId id="261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18" autoAdjust="0"/>
  </p:normalViewPr>
  <p:slideViewPr>
    <p:cSldViewPr>
      <p:cViewPr>
        <p:scale>
          <a:sx n="66" d="100"/>
          <a:sy n="66" d="100"/>
        </p:scale>
        <p:origin x="-14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48A8B-73C2-46C9-9457-77609215F89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B8379-A75D-4BAE-A083-2611053EA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5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2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ka-GE" dirty="0" smtClean="0"/>
              <a:t>მოქალაქეების ჩართვა</a:t>
            </a:r>
            <a:r>
              <a:rPr lang="ka-GE" baseline="0" dirty="0" smtClean="0"/>
              <a:t> საჯარო ფინანსების მართვის პროცესის გაუმჯობესებაში მათგან </a:t>
            </a:r>
            <a:r>
              <a:rPr lang="ka-GE" dirty="0" smtClean="0"/>
              <a:t>საბიუჯეტო</a:t>
            </a:r>
            <a:r>
              <a:rPr lang="ka-GE" baseline="0" dirty="0" smtClean="0"/>
              <a:t> სახსრების არაეფექტიანი ხარჯვის შესახებ ინფორმაციის მიღების გზით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a-GE" baseline="0" dirty="0" smtClean="0"/>
              <a:t>ან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მომეტებულ რისკებსა და აქტუალურ ინფორმაციაზე აუდიტის კონცენტრირებისათვის </a:t>
            </a:r>
            <a:r>
              <a:rPr lang="ka-GE" sz="1200" u="sng" dirty="0" smtClean="0">
                <a:solidFill>
                  <a:schemeClr val="accent4">
                    <a:lumMod val="50000"/>
                  </a:schemeClr>
                </a:solidFill>
              </a:rPr>
              <a:t>მოქალაქეებისაგან იდეების მიღება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საკონსულტაციო</a:t>
            </a:r>
            <a:r>
              <a:rPr lang="ka-G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dirty="0" smtClean="0"/>
              <a:t>სამუშაო ჯგუფის საშუალებით სახელმწიფო აუდიტის სამსახური მოახერხებს ინფორმაციის გაცვლას არასამთავრობო ორგანიზაციებთან, რომელთაც</a:t>
            </a:r>
            <a:r>
              <a:rPr lang="ka-GE" baseline="0" dirty="0" smtClean="0"/>
              <a:t> რომელთაც ყველაზე კარგად იციან საზოგადოების ინტერესები და ასევე, კარგად შეუძლიათ მიიტანონ მნიშვნელოვანი საკითხები მოქალაქეებამდე. ამ გზით სას-ი შეძლებს </a:t>
            </a:r>
            <a:r>
              <a:rPr lang="ka-G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საზოგადოებასთან მჭიდრო კონტაქტის დამყარებას და აუდიტის კონცენტრირებას</a:t>
            </a:r>
            <a:r>
              <a:rPr lang="ka-G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მაღალი რისკის შემცველ სფეროებზე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32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77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მუდმივად განახლებადი ინფორმაცია საბიუჯეტო აგრეგატებისა და მისი კომპონენტების შესახებ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საჯარო ფინანსების მართვასთან დაკავშირებული მნიშვნელოვანი საკითხები</a:t>
            </a:r>
            <a:endParaRPr lang="en-US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სას-ის მიერ ჩატარებული აუდიტების შედეგად გამოვლენილი მიგნებები</a:t>
            </a:r>
            <a:endParaRPr lang="en-US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ინფორმაცია სას-ის მიერ გაცემული რეკომენდაციების შესრულების შესახებ</a:t>
            </a:r>
            <a:endParaRPr lang="en-US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a-GE" sz="1200" dirty="0" smtClean="0">
                <a:solidFill>
                  <a:schemeClr val="accent4">
                    <a:lumMod val="50000"/>
                  </a:schemeClr>
                </a:solidFill>
              </a:rPr>
              <a:t>მოქალაქის გვერდი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36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2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B8379-A75D-4BAE-A083-2611053EA0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#'&#4315;&#4317;&#4325;&#4304;&#4314;&#4304;&#4325;&#4312;&#4321; &#4306;&#4309;&#4308;&#4320;&#4307;&#4312;'!A1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458200" cy="31241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a-GE" sz="3200" dirty="0" smtClean="0">
                <a:effectLst/>
              </a:rPr>
              <a:t>საჯარო </a:t>
            </a:r>
            <a:r>
              <a:rPr lang="ka-GE" sz="3200" dirty="0">
                <a:effectLst/>
              </a:rPr>
              <a:t>ფინანსების მართვის </a:t>
            </a:r>
            <a:r>
              <a:rPr lang="ka-GE" sz="3200" dirty="0" smtClean="0">
                <a:effectLst/>
              </a:rPr>
              <a:t>ზედამხედველობის გაუმჯობესება </a:t>
            </a:r>
            <a:r>
              <a:rPr lang="ka-GE" sz="3200" dirty="0">
                <a:effectLst/>
              </a:rPr>
              <a:t>- </a:t>
            </a: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ka-GE" sz="3200" dirty="0" smtClean="0">
                <a:effectLst/>
              </a:rPr>
              <a:t>სახელმწიფო </a:t>
            </a:r>
            <a:r>
              <a:rPr lang="ka-GE" sz="3200" dirty="0">
                <a:effectLst/>
              </a:rPr>
              <a:t>აუდიტის სამსახურის </a:t>
            </a:r>
            <a:r>
              <a:rPr lang="ka-GE" sz="3200" dirty="0" smtClean="0">
                <a:effectLst/>
              </a:rPr>
              <a:t>ინიციატივა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52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rmAutofit/>
          </a:bodyPr>
          <a:lstStyle/>
          <a:p>
            <a:r>
              <a:rPr lang="ka-GE" sz="2200" dirty="0">
                <a:solidFill>
                  <a:schemeClr val="accent4">
                    <a:lumMod val="50000"/>
                  </a:schemeClr>
                </a:solidFill>
              </a:rPr>
              <a:t>არასამთავრობო </a:t>
            </a:r>
            <a:r>
              <a:rPr lang="ka-GE" sz="2200" dirty="0" smtClean="0">
                <a:solidFill>
                  <a:schemeClr val="accent4">
                    <a:lumMod val="50000"/>
                  </a:schemeClr>
                </a:solidFill>
              </a:rPr>
              <a:t>ორგანიზაციებთან ერთად საკონსულტაციო </a:t>
            </a:r>
            <a:r>
              <a:rPr lang="ka-GE" sz="2200" dirty="0">
                <a:solidFill>
                  <a:schemeClr val="accent4">
                    <a:lumMod val="50000"/>
                  </a:schemeClr>
                </a:solidFill>
              </a:rPr>
              <a:t>სამუშაო </a:t>
            </a:r>
            <a:r>
              <a:rPr lang="ka-GE" sz="2200" dirty="0" smtClean="0">
                <a:solidFill>
                  <a:schemeClr val="accent4">
                    <a:lumMod val="50000"/>
                  </a:schemeClr>
                </a:solidFill>
              </a:rPr>
              <a:t>ჯგუფის შექმნა</a:t>
            </a:r>
          </a:p>
          <a:p>
            <a:endParaRPr lang="ka-GE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ka-GE" sz="2200" dirty="0" smtClean="0">
                <a:solidFill>
                  <a:schemeClr val="accent4">
                    <a:lumMod val="50000"/>
                  </a:schemeClr>
                </a:solidFill>
              </a:rPr>
              <a:t>პარლამენტისა </a:t>
            </a:r>
            <a:r>
              <a:rPr lang="ka-GE" sz="2200" dirty="0">
                <a:solidFill>
                  <a:schemeClr val="accent4">
                    <a:lumMod val="50000"/>
                  </a:schemeClr>
                </a:solidFill>
              </a:rPr>
              <a:t>და მოქალაქეების ჩართულობის პლატფორმის </a:t>
            </a:r>
            <a:r>
              <a:rPr lang="ka-GE" sz="2200" dirty="0" smtClean="0">
                <a:solidFill>
                  <a:schemeClr val="accent4">
                    <a:lumMod val="50000"/>
                  </a:schemeClr>
                </a:solidFill>
              </a:rPr>
              <a:t>შემუშავება</a:t>
            </a:r>
          </a:p>
          <a:p>
            <a:endParaRPr lang="ka-GE" sz="22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ka-GE" sz="2200" dirty="0" smtClean="0">
                <a:solidFill>
                  <a:schemeClr val="accent4">
                    <a:lumMod val="50000"/>
                  </a:schemeClr>
                </a:solidFill>
              </a:rPr>
              <a:t>მოქალაქეების ჩართვა საჯარო ფინანსების მართვის პროცესის გაუმჯობესებაში</a:t>
            </a:r>
            <a:endParaRPr lang="ka-GE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800" dirty="0" smtClean="0"/>
              <a:t>სახელმწიფო აუდიტის სამსახურის ინიციატივა</a:t>
            </a:r>
            <a:endParaRPr lang="en-US" sz="2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0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6096000" cy="3657600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საკონსულტაციო სამუშაო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ჯგუფის </a:t>
            </a:r>
            <a:r>
              <a:rPr lang="ka-GE" sz="1800" b="1" dirty="0">
                <a:solidFill>
                  <a:schemeClr val="accent4">
                    <a:lumMod val="50000"/>
                  </a:schemeClr>
                </a:solidFill>
              </a:rPr>
              <a:t>მიზანია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საჯარო მმართველობის გამჭვირვალობისა და მთავრობის ანგარიშვალდებულების 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გაუმჯობესება </a:t>
            </a:r>
          </a:p>
          <a:p>
            <a:pPr algn="just"/>
            <a:endParaRPr lang="ka-GE" sz="18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ინფორმაციის გაცვლა ურთიერთგაძლიერების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მიზნით;</a:t>
            </a:r>
          </a:p>
          <a:p>
            <a:pPr algn="just"/>
            <a:endParaRPr lang="ka-GE" sz="18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საზოგადოების მიერ საჯარო მმართველობაში დანახული პრობლემების იდენტიფიცირება და მათი გათვალისწინება აუდიტის გეგმის შედგენის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პროცესში;</a:t>
            </a:r>
          </a:p>
          <a:p>
            <a:pPr algn="just"/>
            <a:endParaRPr lang="ka-GE" sz="18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რეკომენდაციების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შემუშავება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მოქალაქეთა ჩართულობის სტრატეგიასთან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დაკავშირებით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endParaRPr lang="ka-GE" sz="18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ka-GE" sz="18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საკონსულტაციო სამუშაო ჯგუფი</a:t>
            </a:r>
            <a:endParaRPr lang="en-US" sz="3200" dirty="0"/>
          </a:p>
        </p:txBody>
      </p:sp>
      <p:pic>
        <p:nvPicPr>
          <p:cNvPr id="4" name="Picture 2" descr="http://www.oxfamamerica.org/static/media/resized/leadership-council-icon-oxfam-america-1_610x38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430" y="2514601"/>
            <a:ext cx="2455309" cy="152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6781800" y="2514600"/>
            <a:ext cx="2033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accent4">
                    <a:lumMod val="75000"/>
                  </a:schemeClr>
                </a:solidFill>
              </a:rPr>
              <a:t>საკონსულტაციო</a:t>
            </a:r>
            <a:endParaRPr lang="en-US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ka-GE" sz="1400" b="1" dirty="0" smtClean="0">
                <a:solidFill>
                  <a:schemeClr val="accent4">
                    <a:lumMod val="75000"/>
                  </a:schemeClr>
                </a:solidFill>
              </a:rPr>
              <a:t>სამუშაო ჯგუფი</a:t>
            </a:r>
            <a:endParaRPr lang="en-US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0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/>
              <a:t>საკონსულტაციო სამუშაო ჯგუფი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895600"/>
            <a:ext cx="1070515" cy="9223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ight Arrow 8"/>
          <p:cNvSpPr/>
          <p:nvPr/>
        </p:nvSpPr>
        <p:spPr>
          <a:xfrm rot="20196087">
            <a:off x="2942074" y="2580853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lamp idea log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4" t="7616" r="16226" b="13756"/>
          <a:stretch/>
        </p:blipFill>
        <p:spPr bwMode="auto">
          <a:xfrm>
            <a:off x="1981200" y="2514600"/>
            <a:ext cx="311809" cy="38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4" descr="Image result for სახელმწიფო აუდიტის სამსახურ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1" b="13241"/>
          <a:stretch/>
        </p:blipFill>
        <p:spPr bwMode="auto">
          <a:xfrm>
            <a:off x="4986799" y="4724400"/>
            <a:ext cx="956801" cy="7260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4" name="Right Arrow 13"/>
          <p:cNvSpPr/>
          <p:nvPr/>
        </p:nvSpPr>
        <p:spPr>
          <a:xfrm rot="1686808">
            <a:off x="5302615" y="2590718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9" descr="Image result for magnifi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98738"/>
            <a:ext cx="359062" cy="3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ight Arrow 17"/>
          <p:cNvSpPr/>
          <p:nvPr/>
        </p:nvSpPr>
        <p:spPr>
          <a:xfrm rot="10800000">
            <a:off x="3886200" y="5004352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7" name="Picture 13" descr="Image result for book and pen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644760"/>
            <a:ext cx="1035141" cy="9095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oxfamamerica.org/static/media/resized/leadership-council-icon-oxfam-america-1_610x381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644" y="1947714"/>
            <a:ext cx="1277936" cy="886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1" name="Right Arrow 20"/>
          <p:cNvSpPr/>
          <p:nvPr/>
        </p:nvSpPr>
        <p:spPr>
          <a:xfrm rot="6749925">
            <a:off x="5779198" y="414404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https://cdn2.iconfinder.com/data/icons/webstore/512/checklist-512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49" y="2756253"/>
            <a:ext cx="1047751" cy="105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3267147"/>
            <a:ext cx="1292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chemeClr val="accent4">
                    <a:lumMod val="50000"/>
                  </a:schemeClr>
                </a:solidFill>
              </a:rPr>
              <a:t>მოქალაქეები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76414" y="1371600"/>
            <a:ext cx="1594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accent4">
                    <a:lumMod val="50000"/>
                  </a:schemeClr>
                </a:solidFill>
              </a:rPr>
              <a:t>საკონსულტაციო ჯგუფი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20073" y="2938315"/>
            <a:ext cx="1292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accent4">
                    <a:lumMod val="50000"/>
                  </a:schemeClr>
                </a:solidFill>
              </a:rPr>
              <a:t>აუდიტის გეგმა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8575" y="5496580"/>
            <a:ext cx="1292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accent4">
                    <a:lumMod val="50000"/>
                  </a:schemeClr>
                </a:solidFill>
              </a:rPr>
              <a:t>აუდიტის პროცესი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0" y="5572780"/>
            <a:ext cx="162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accent4">
                    <a:lumMod val="50000"/>
                  </a:schemeClr>
                </a:solidFill>
              </a:rPr>
              <a:t>გაცემული რეკომენდაციები</a:t>
            </a:r>
            <a:endParaRPr lang="en-US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pPr marL="204787" indent="0" algn="just" defTabSz="736600">
              <a:buNone/>
            </a:pP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ანალიტიკური პორტალი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წარმოადგენს ანალიტიკურ ინფორმაციას ბიუჯეტთან დაკავშირებული მნიშვნელოვანი საკითხების შესახებ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მონაცემთა ვიზუალიზაციის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საშუალებით რთულ </a:t>
            </a:r>
            <a:r>
              <a:rPr lang="ka-GE" sz="1800" dirty="0">
                <a:solidFill>
                  <a:schemeClr val="accent4">
                    <a:lumMod val="50000"/>
                  </a:schemeClr>
                </a:solidFill>
              </a:rPr>
              <a:t>ინფორმაციას გადმოსცემს ადვილად </a:t>
            </a:r>
            <a:r>
              <a:rPr lang="ka-GE" sz="1800" dirty="0" smtClean="0">
                <a:solidFill>
                  <a:schemeClr val="accent4">
                    <a:lumMod val="50000"/>
                  </a:schemeClr>
                </a:solidFill>
              </a:rPr>
              <a:t>აღსაქმელი ფორმით </a:t>
            </a:r>
            <a:endParaRPr lang="ka-GE" sz="2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400" dirty="0" smtClean="0"/>
              <a:t>პარლამენტისა და მოქალაქეების ჩართულობის პლატფორმა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95600"/>
            <a:ext cx="631750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27743" y="3048000"/>
            <a:ext cx="8305800" cy="312597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538" indent="-109538" algn="just">
              <a:buNone/>
            </a:pPr>
            <a:r>
              <a:rPr lang="ka-GE" sz="2000" b="1" dirty="0" smtClean="0">
                <a:solidFill>
                  <a:schemeClr val="accent4">
                    <a:lumMod val="50000"/>
                  </a:schemeClr>
                </a:solidFill>
              </a:rPr>
              <a:t>პლატფორმის მიზნია</a:t>
            </a:r>
          </a:p>
          <a:p>
            <a:pPr marL="109728" indent="0" algn="just">
              <a:buNone/>
            </a:pPr>
            <a:endParaRPr lang="ka-GE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089025" indent="-544513" algn="just"/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საბიუჯეტო პროცესის გამჭვირვალობის ხელშეწყობა</a:t>
            </a:r>
          </a:p>
          <a:p>
            <a:pPr marL="1089025" indent="-544513" algn="just"/>
            <a:endParaRPr lang="ka-G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089025" indent="-544513" algn="just"/>
            <a:r>
              <a:rPr lang="ka-GE" sz="2000" u="sng" dirty="0" smtClean="0">
                <a:solidFill>
                  <a:schemeClr val="accent4">
                    <a:lumMod val="50000"/>
                  </a:schemeClr>
                </a:solidFill>
              </a:rPr>
              <a:t>მთავრობის ანგარიშვალდებულების ზრდა</a:t>
            </a:r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 საბიუჯეტო პროცესის შესახებ მოქალაქეების ცნობიერების ამაღლებით</a:t>
            </a:r>
          </a:p>
          <a:p>
            <a:pPr marL="1089025" indent="-544513" algn="just">
              <a:buFont typeface="Wingdings 3"/>
              <a:buNone/>
            </a:pPr>
            <a:endParaRPr lang="ka-G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089025" indent="-544513" algn="just"/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პარლამენტისთვის მუდმივად განახლებადი ინფორმაციის მიწოდება </a:t>
            </a:r>
            <a:r>
              <a:rPr lang="ka-GE" sz="2000" u="sng" dirty="0" smtClean="0">
                <a:solidFill>
                  <a:schemeClr val="accent4">
                    <a:lumMod val="50000"/>
                  </a:schemeClr>
                </a:solidFill>
              </a:rPr>
              <a:t>საპარლამენტო ზედამხედველობის გასაუმჯობესებლად</a:t>
            </a:r>
          </a:p>
          <a:p>
            <a:pPr marL="1089025" indent="-544513" algn="just"/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ka-G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ka-G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846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მოქალაქეების ჩართვა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4" descr="Image result for სახელმწიფო აუდიტის სამსახურ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9" descr="Image result for magnifi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858000" cy="4483291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ka-GE" sz="2000" dirty="0">
                <a:solidFill>
                  <a:schemeClr val="accent4">
                    <a:lumMod val="50000"/>
                  </a:schemeClr>
                </a:solidFill>
              </a:rPr>
              <a:t>მომეტებულ რისკებსა და აქტუალურ ინფორმაციაზე აუდიტის კონცენტრირებისათვის </a:t>
            </a:r>
            <a:r>
              <a:rPr lang="ka-GE" sz="2000" u="sng" dirty="0">
                <a:solidFill>
                  <a:schemeClr val="accent4">
                    <a:lumMod val="50000"/>
                  </a:schemeClr>
                </a:solidFill>
              </a:rPr>
              <a:t>მოქალაქეებისაგან იდეების </a:t>
            </a:r>
            <a:r>
              <a:rPr lang="ka-GE" sz="2000" u="sng" dirty="0" smtClean="0">
                <a:solidFill>
                  <a:schemeClr val="accent4">
                    <a:lumMod val="50000"/>
                  </a:schemeClr>
                </a:solidFill>
              </a:rPr>
              <a:t>მიღება</a:t>
            </a:r>
          </a:p>
          <a:p>
            <a:pPr algn="just"/>
            <a:endParaRPr lang="en-US" sz="2000" u="sng" dirty="0">
              <a:solidFill>
                <a:schemeClr val="accent4">
                  <a:lumMod val="50000"/>
                </a:schemeClr>
              </a:solidFill>
            </a:endParaRPr>
          </a:p>
          <a:p>
            <a:pPr marL="566738" lvl="0" indent="-355600" algn="just"/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საშუალებას </a:t>
            </a:r>
            <a:r>
              <a:rPr lang="ka-GE" sz="2000" dirty="0">
                <a:solidFill>
                  <a:schemeClr val="accent4">
                    <a:lumMod val="50000"/>
                  </a:schemeClr>
                </a:solidFill>
              </a:rPr>
              <a:t>მისცემს მოქალაქეებს ჩაერთონ საჯარო ფინანსების მართვის პროცესის </a:t>
            </a:r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გაუმჯობესებაში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66738" lvl="0" indent="-355600" algn="just"/>
            <a:endParaRPr lang="ka-GE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66738" lvl="0" indent="-355600" algn="just"/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რიგით მოქალაქეებს ექნებათ შესაძლებლობა გამოთქვან </a:t>
            </a:r>
            <a:r>
              <a:rPr lang="ka-GE" sz="2000" dirty="0">
                <a:solidFill>
                  <a:schemeClr val="accent4">
                    <a:lumMod val="50000"/>
                  </a:schemeClr>
                </a:solidFill>
              </a:rPr>
              <a:t>თავიანთი შეხედულებები კონკრეტული მიმართულებებით სახელმწიფო ბიუჯეტიდან გამოყოფილი სახსრების არაეფექტიანი ხარჯვის პრობლემის </a:t>
            </a:r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შესახებ და შემოგვთავაზონ </a:t>
            </a:r>
            <a:r>
              <a:rPr lang="ka-GE" sz="2000" dirty="0">
                <a:solidFill>
                  <a:schemeClr val="accent4">
                    <a:lumMod val="50000"/>
                  </a:schemeClr>
                </a:solidFill>
              </a:rPr>
              <a:t>აღნიშნული პრობლემის გადაჭრის </a:t>
            </a:r>
            <a:r>
              <a:rPr lang="ka-GE" sz="2000" dirty="0" smtClean="0">
                <a:solidFill>
                  <a:schemeClr val="accent4">
                    <a:lumMod val="50000"/>
                  </a:schemeClr>
                </a:solidFill>
              </a:rPr>
              <a:t>გზები</a:t>
            </a:r>
          </a:p>
          <a:p>
            <a:pPr lvl="0" algn="just"/>
            <a:endParaRPr lang="ka-GE" sz="2000" dirty="0">
              <a:solidFill>
                <a:schemeClr val="accent4">
                  <a:lumMod val="50000"/>
                </a:schemeClr>
              </a:solidFill>
            </a:endParaRPr>
          </a:p>
          <a:p>
            <a:pPr lvl="0" algn="just"/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133601"/>
            <a:ext cx="1509843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9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4" descr="Image result for სახელმწიფო აუდიტის სამსახურ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9" descr="Image result for magnifi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endParaRPr lang="ka-GE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09728" lvl="0" indent="0" algn="ctr">
              <a:buNone/>
            </a:pPr>
            <a:r>
              <a:rPr lang="ka-GE" sz="2800" dirty="0" smtClean="0">
                <a:solidFill>
                  <a:schemeClr val="accent4">
                    <a:lumMod val="50000"/>
                  </a:schemeClr>
                </a:solidFill>
              </a:rPr>
              <a:t>მადლობა ყურადღებისთვის !</a:t>
            </a:r>
            <a:endParaRPr lang="en-US" sz="2800" u="sng" dirty="0">
              <a:solidFill>
                <a:schemeClr val="accent4">
                  <a:lumMod val="50000"/>
                </a:schemeClr>
              </a:solidFill>
            </a:endParaRPr>
          </a:p>
          <a:p>
            <a:pPr lvl="0" algn="just"/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077" y="3276600"/>
            <a:ext cx="344384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5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2369</TotalTime>
  <Words>292</Words>
  <Application>Microsoft Office PowerPoint</Application>
  <PresentationFormat>On-screen Show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საჯარო ფინანსების მართვის ზედამხედველობის გაუმჯობესება -  სახელმწიფო აუდიტის სამსახურის ინიციატივა</vt:lpstr>
      <vt:lpstr>სახელმწიფო აუდიტის სამსახურის ინიციატივა</vt:lpstr>
      <vt:lpstr>საკონსულტაციო სამუშაო ჯგუფი</vt:lpstr>
      <vt:lpstr>საკონსულტაციო სამუშაო ჯგუფი</vt:lpstr>
      <vt:lpstr>პარლამენტისა და მოქალაქეების ჩართულობის პლატფორმა</vt:lpstr>
      <vt:lpstr>მოქალაქეების ჩართვა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პარლამენტისა და მოქალაქეების ჩართულობის პლატფორმა</dc:title>
  <dc:creator>Giorgi Chakvetadze</dc:creator>
  <cp:lastModifiedBy>Giorgi Chakvetadze</cp:lastModifiedBy>
  <cp:revision>78</cp:revision>
  <dcterms:created xsi:type="dcterms:W3CDTF">2006-08-16T00:00:00Z</dcterms:created>
  <dcterms:modified xsi:type="dcterms:W3CDTF">2015-12-15T23:09:07Z</dcterms:modified>
</cp:coreProperties>
</file>